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295F3-C866-4262-9E1E-CAF86F5D3C34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49547-EEA0-4E82-BA67-A9C8B7159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9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9547-EEA0-4E82-BA67-A9C8B71599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64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6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5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63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86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9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28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16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03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8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80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71608-70A5-42AD-91C2-81E837D97A12}" type="datetimeFigureOut">
              <a:rPr kumimoji="1" lang="ja-JP" altLang="en-US" smtClean="0"/>
              <a:t>2011/7/7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F7E78-E6BB-4445-82B6-F4EA74CD7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40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322388" y="2397125"/>
            <a:ext cx="11398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アセンブル</a:t>
            </a:r>
            <a:endParaRPr lang="en-US" altLang="ja-JP"/>
          </a:p>
          <a:p>
            <a:pPr eaLnBrk="1" hangingPunct="1"/>
            <a:r>
              <a:rPr lang="ja-JP" altLang="en-US"/>
              <a:t>（</a:t>
            </a:r>
            <a:r>
              <a:rPr lang="en-US" altLang="ja-JP"/>
              <a:t>PCAP.rep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20688" y="1781175"/>
            <a:ext cx="1685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ベクターのトリミング</a:t>
            </a:r>
            <a:endParaRPr lang="en-US" altLang="ja-JP"/>
          </a:p>
          <a:p>
            <a:pPr eaLnBrk="1" hangingPunct="1"/>
            <a:r>
              <a:rPr lang="ja-JP" altLang="en-US"/>
              <a:t>（</a:t>
            </a:r>
            <a:r>
              <a:rPr lang="en-US" altLang="ja-JP"/>
              <a:t>Lucy, Figaro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43150" y="1681163"/>
            <a:ext cx="266541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/>
              <a:t>Polynucleotide</a:t>
            </a:r>
            <a:r>
              <a:rPr lang="ja-JP" altLang="en-US"/>
              <a:t>長の補正</a:t>
            </a:r>
            <a:endParaRPr lang="en-US" altLang="ja-JP"/>
          </a:p>
          <a:p>
            <a:pPr eaLnBrk="1" hangingPunct="1"/>
            <a:r>
              <a:rPr lang="ja-JP" altLang="en-US"/>
              <a:t>（</a:t>
            </a:r>
            <a:r>
              <a:rPr lang="en-US" altLang="ja-JP"/>
              <a:t>Pyrobayes</a:t>
            </a:r>
            <a:r>
              <a:rPr lang="ja-JP" altLang="en-US"/>
              <a:t>）</a:t>
            </a:r>
            <a:endParaRPr lang="en-US" altLang="ja-JP"/>
          </a:p>
          <a:p>
            <a:pPr eaLnBrk="1" hangingPunct="1"/>
            <a:r>
              <a:rPr lang="en-US" altLang="ja-JP"/>
              <a:t>Artifact</a:t>
            </a:r>
            <a:r>
              <a:rPr lang="ja-JP" altLang="en-US"/>
              <a:t>の除去（</a:t>
            </a:r>
            <a:r>
              <a:rPr lang="en-US" altLang="ja-JP"/>
              <a:t>454 Rep. Filter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690938" y="2387600"/>
            <a:ext cx="100488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アセンブル</a:t>
            </a:r>
            <a:endParaRPr lang="en-US" altLang="ja-JP"/>
          </a:p>
          <a:p>
            <a:pPr eaLnBrk="1" hangingPunct="1"/>
            <a:r>
              <a:rPr lang="ja-JP" altLang="en-US"/>
              <a:t>（</a:t>
            </a:r>
            <a:r>
              <a:rPr lang="en-US" altLang="ja-JP"/>
              <a:t>MIRA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460625" y="628650"/>
            <a:ext cx="2182813" cy="5778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/>
              <a:t>454</a:t>
            </a:r>
            <a:r>
              <a:rPr lang="ja-JP" altLang="en-US" dirty="0"/>
              <a:t>（</a:t>
            </a:r>
            <a:r>
              <a:rPr lang="en-US" altLang="ja-JP" dirty="0"/>
              <a:t>2.5</a:t>
            </a:r>
            <a:r>
              <a:rPr lang="ja-JP" altLang="en-US" dirty="0"/>
              <a:t>ラン）</a:t>
            </a:r>
            <a:endParaRPr lang="en-US" altLang="ja-JP" dirty="0"/>
          </a:p>
          <a:p>
            <a:pPr algn="ctr"/>
            <a:r>
              <a:rPr lang="ja-JP" altLang="en-US" dirty="0"/>
              <a:t>（</a:t>
            </a:r>
            <a:r>
              <a:rPr lang="en-US" altLang="ja-JP" dirty="0" smtClean="0"/>
              <a:t>2,312,839 </a:t>
            </a:r>
            <a:r>
              <a:rPr lang="ja-JP" altLang="en-US" dirty="0"/>
              <a:t>リード）</a:t>
            </a:r>
            <a:endParaRPr lang="en-US" altLang="ja-JP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76225" y="628650"/>
            <a:ext cx="1878013" cy="5826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/>
              <a:t>Sanger</a:t>
            </a:r>
          </a:p>
          <a:p>
            <a:pPr algn="ctr"/>
            <a:r>
              <a:rPr lang="ja-JP" altLang="en-US" dirty="0"/>
              <a:t>（</a:t>
            </a:r>
            <a:r>
              <a:rPr lang="en-US" altLang="ja-JP" dirty="0" smtClean="0"/>
              <a:t>1,025,856 </a:t>
            </a:r>
            <a:r>
              <a:rPr lang="ja-JP" altLang="en-US" dirty="0"/>
              <a:t>リード）</a:t>
            </a:r>
            <a:endParaRPr lang="en-US" altLang="ja-JP" dirty="0"/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652463" y="2906713"/>
            <a:ext cx="1200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コンティグ</a:t>
            </a:r>
            <a:endParaRPr lang="en-US" altLang="ja-JP" sz="1600"/>
          </a:p>
          <a:p>
            <a:pPr eaLnBrk="1" hangingPunct="1"/>
            <a:r>
              <a:rPr lang="ja-JP" altLang="en-US" sz="1600"/>
              <a:t>シングレット</a:t>
            </a:r>
            <a:endParaRPr lang="en-US" altLang="ja-JP" sz="1600"/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704850" y="4579938"/>
            <a:ext cx="1490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600"/>
              <a:t>BAC end</a:t>
            </a:r>
            <a:r>
              <a:rPr lang="ja-JP" altLang="en-US" sz="1600"/>
              <a:t>情報の統合</a:t>
            </a:r>
            <a:endParaRPr lang="en-US" altLang="ja-JP" sz="1600"/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2322513" y="3860800"/>
            <a:ext cx="0" cy="129222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3563938" y="1327150"/>
            <a:ext cx="0" cy="3540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1258888" y="1327150"/>
            <a:ext cx="0" cy="3540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3563938" y="2484438"/>
            <a:ext cx="0" cy="354012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1258888" y="2484438"/>
            <a:ext cx="0" cy="354012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12763" y="4000500"/>
            <a:ext cx="1668462" cy="508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/>
              <a:t>BAC end</a:t>
            </a:r>
          </a:p>
          <a:p>
            <a:pPr algn="ctr"/>
            <a:r>
              <a:rPr lang="ja-JP" altLang="en-US" dirty="0"/>
              <a:t>（</a:t>
            </a:r>
            <a:r>
              <a:rPr lang="en-US" altLang="ja-JP" dirty="0"/>
              <a:t> </a:t>
            </a:r>
            <a:r>
              <a:rPr lang="en-US" altLang="ja-JP" dirty="0" smtClean="0"/>
              <a:t>53,760 </a:t>
            </a:r>
            <a:r>
              <a:rPr lang="ja-JP" altLang="en-US" dirty="0"/>
              <a:t>リード）</a:t>
            </a:r>
            <a:endParaRPr lang="en-US" altLang="ja-JP" dirty="0"/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2959100" y="2906713"/>
            <a:ext cx="1200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コンティグ</a:t>
            </a:r>
            <a:endParaRPr lang="en-US" altLang="ja-JP" sz="1600"/>
          </a:p>
          <a:p>
            <a:pPr eaLnBrk="1" hangingPunct="1"/>
            <a:r>
              <a:rPr lang="ja-JP" altLang="en-US" sz="1600"/>
              <a:t>シングレット</a:t>
            </a:r>
            <a:endParaRPr lang="en-US" altLang="ja-JP" sz="1600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3798888" y="4254500"/>
            <a:ext cx="2519362" cy="1084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/>
              <a:t>454</a:t>
            </a:r>
          </a:p>
          <a:p>
            <a:pPr algn="ctr"/>
            <a:r>
              <a:rPr lang="ja-JP" altLang="en-US" dirty="0" smtClean="0"/>
              <a:t>・</a:t>
            </a:r>
            <a:r>
              <a:rPr lang="ja-JP" altLang="en-US" dirty="0"/>
              <a:t>メイトペア</a:t>
            </a:r>
            <a:r>
              <a:rPr lang="ja-JP" altLang="en-US" dirty="0" smtClean="0"/>
              <a:t>（</a:t>
            </a:r>
            <a:r>
              <a:rPr lang="en-US" altLang="ja-JP" dirty="0"/>
              <a:t>3kb</a:t>
            </a:r>
            <a:r>
              <a:rPr lang="ja-JP" altLang="en-US" dirty="0"/>
              <a:t>；</a:t>
            </a:r>
            <a:r>
              <a:rPr lang="en-US" altLang="ja-JP" dirty="0"/>
              <a:t>1</a:t>
            </a:r>
            <a:r>
              <a:rPr lang="ja-JP" altLang="en-US" dirty="0"/>
              <a:t>ラン）</a:t>
            </a:r>
            <a:endParaRPr lang="en-US" altLang="ja-JP" dirty="0"/>
          </a:p>
          <a:p>
            <a:pPr algn="ctr"/>
            <a:r>
              <a:rPr lang="ja-JP" altLang="en-US" dirty="0"/>
              <a:t>・</a:t>
            </a:r>
            <a:r>
              <a:rPr lang="en-US" altLang="ja-JP" dirty="0" err="1"/>
              <a:t>cDNA</a:t>
            </a:r>
            <a:r>
              <a:rPr lang="ja-JP" altLang="en-US" dirty="0"/>
              <a:t>（葉、カルス；</a:t>
            </a:r>
            <a:r>
              <a:rPr lang="en-US" altLang="ja-JP" dirty="0"/>
              <a:t>1</a:t>
            </a:r>
            <a:r>
              <a:rPr lang="ja-JP" altLang="en-US" dirty="0"/>
              <a:t>ラン）</a:t>
            </a:r>
            <a:endParaRPr lang="en-US" altLang="ja-JP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798888" y="5553075"/>
            <a:ext cx="2219325" cy="3667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EST </a:t>
            </a:r>
            <a:r>
              <a:rPr lang="ja-JP" altLang="en-US"/>
              <a:t>（</a:t>
            </a:r>
            <a:r>
              <a:rPr lang="en-US" altLang="ja-JP"/>
              <a:t>dbEST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3717925" y="4010025"/>
            <a:ext cx="2738438" cy="2033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rot="16200000">
            <a:off x="4413251" y="4124325"/>
            <a:ext cx="0" cy="420687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82975" y="6256338"/>
            <a:ext cx="24193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スキャッフォールディング</a:t>
            </a:r>
            <a:endParaRPr lang="en-US" altLang="ja-JP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+mj-ea"/>
                <a:ea typeface="+mj-ea"/>
              </a:rPr>
              <a:t>(GS reference mapper, BLAT)</a:t>
            </a:r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1735138" y="5172075"/>
            <a:ext cx="1200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コンティグ</a:t>
            </a:r>
            <a:endParaRPr lang="en-US" altLang="ja-JP" sz="1600"/>
          </a:p>
          <a:p>
            <a:pPr eaLnBrk="1" hangingPunct="1"/>
            <a:r>
              <a:rPr lang="ja-JP" altLang="en-US" sz="1600"/>
              <a:t>シングレット</a:t>
            </a:r>
            <a:endParaRPr lang="en-US" altLang="ja-JP" sz="1600"/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6716713" y="5846763"/>
            <a:ext cx="17637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スキャッフォールド</a:t>
            </a:r>
            <a:endParaRPr lang="en-US" altLang="ja-JP" sz="1600"/>
          </a:p>
          <a:p>
            <a:pPr eaLnBrk="1" hangingPunct="1"/>
            <a:r>
              <a:rPr lang="ja-JP" altLang="en-US" sz="1600"/>
              <a:t>コンティグ</a:t>
            </a:r>
            <a:endParaRPr lang="en-US" altLang="ja-JP" sz="1600"/>
          </a:p>
          <a:p>
            <a:pPr eaLnBrk="1" hangingPunct="1"/>
            <a:r>
              <a:rPr lang="ja-JP" altLang="en-US" sz="1600"/>
              <a:t>シングレット</a:t>
            </a:r>
            <a:endParaRPr lang="en-US" altLang="ja-JP" sz="1600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4954588" y="6051550"/>
            <a:ext cx="0" cy="1762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 flipV="1">
            <a:off x="7235825" y="4010025"/>
            <a:ext cx="0" cy="1709738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88225" y="4600575"/>
            <a:ext cx="1576388" cy="5810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ペアエンド</a:t>
            </a:r>
            <a:endParaRPr lang="en-US" altLang="ja-JP"/>
          </a:p>
          <a:p>
            <a:pPr algn="ctr"/>
            <a:r>
              <a:rPr lang="en-US" altLang="ja-JP"/>
              <a:t>(Illumina)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246813" y="2660650"/>
            <a:ext cx="2627312" cy="12319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000"/>
              <a:t>（ドラフト配列）：</a:t>
            </a:r>
            <a:r>
              <a:rPr lang="en-US" altLang="ja-JP" sz="2000"/>
              <a:t>286Mb</a:t>
            </a:r>
          </a:p>
          <a:p>
            <a:pPr eaLnBrk="1" hangingPunct="1"/>
            <a:r>
              <a:rPr lang="ja-JP" altLang="en-US"/>
              <a:t>スキャッフォールド</a:t>
            </a:r>
            <a:endParaRPr lang="en-US" altLang="ja-JP"/>
          </a:p>
          <a:p>
            <a:pPr eaLnBrk="1" hangingPunct="1"/>
            <a:r>
              <a:rPr lang="ja-JP" altLang="en-US"/>
              <a:t>コンティグ</a:t>
            </a:r>
            <a:endParaRPr lang="en-US" altLang="ja-JP"/>
          </a:p>
          <a:p>
            <a:pPr eaLnBrk="1" hangingPunct="1"/>
            <a:r>
              <a:rPr lang="ja-JP" altLang="en-US"/>
              <a:t>シングレット</a:t>
            </a:r>
            <a:endParaRPr lang="en-US" altLang="ja-JP"/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308850" y="3954463"/>
            <a:ext cx="15255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/>
              <a:t>Indel</a:t>
            </a:r>
            <a:r>
              <a:rPr lang="ja-JP" altLang="en-US"/>
              <a:t>の修正</a:t>
            </a:r>
            <a:endParaRPr lang="en-US" altLang="ja-JP"/>
          </a:p>
          <a:p>
            <a:pPr eaLnBrk="1" hangingPunct="1"/>
            <a:r>
              <a:rPr lang="en-US" altLang="ja-JP"/>
              <a:t>(GS ref. mapper)</a:t>
            </a:r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5270500" y="2266950"/>
            <a:ext cx="1422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>
            <a:off x="7559675" y="2266950"/>
            <a:ext cx="1147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>
            <a:off x="6589713" y="1773238"/>
            <a:ext cx="1146175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7812088" y="1628775"/>
            <a:ext cx="6540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/>
              <a:t>cDNA</a:t>
            </a:r>
          </a:p>
        </p:txBody>
      </p:sp>
      <p:sp>
        <p:nvSpPr>
          <p:cNvPr id="35" name="AutoShape 23"/>
          <p:cNvSpPr>
            <a:spLocks noChangeArrowheads="1"/>
          </p:cNvSpPr>
          <p:nvPr/>
        </p:nvSpPr>
        <p:spPr bwMode="auto">
          <a:xfrm>
            <a:off x="6313488" y="1771650"/>
            <a:ext cx="641350" cy="495300"/>
          </a:xfrm>
          <a:prstGeom prst="parallelogram">
            <a:avLst>
              <a:gd name="adj" fmla="val 54522"/>
            </a:avLst>
          </a:prstGeom>
          <a:solidFill>
            <a:srgbClr val="FFC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AutoShape 24"/>
          <p:cNvSpPr>
            <a:spLocks noChangeArrowheads="1"/>
          </p:cNvSpPr>
          <p:nvPr/>
        </p:nvSpPr>
        <p:spPr bwMode="auto">
          <a:xfrm flipH="1">
            <a:off x="7226300" y="1770063"/>
            <a:ext cx="844550" cy="493712"/>
          </a:xfrm>
          <a:prstGeom prst="parallelogram">
            <a:avLst>
              <a:gd name="adj" fmla="val 72028"/>
            </a:avLst>
          </a:prstGeom>
          <a:solidFill>
            <a:srgbClr val="FFC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8027988" y="1955800"/>
            <a:ext cx="908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/>
              <a:t>コンティグ</a:t>
            </a:r>
            <a:r>
              <a:rPr lang="en-US" altLang="ja-JP" sz="1200"/>
              <a:t>2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5140325" y="1952625"/>
            <a:ext cx="908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/>
              <a:t>コンティグ</a:t>
            </a:r>
            <a:r>
              <a:rPr lang="en-US" altLang="ja-JP" sz="1200"/>
              <a:t>1</a:t>
            </a: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>
            <a:off x="5245100" y="1438275"/>
            <a:ext cx="1422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7534275" y="1438275"/>
            <a:ext cx="1147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8027988" y="1127125"/>
            <a:ext cx="908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/>
              <a:t>コンティグ</a:t>
            </a:r>
            <a:r>
              <a:rPr lang="en-US" altLang="ja-JP" sz="1200"/>
              <a:t>2</a:t>
            </a: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5140325" y="1123950"/>
            <a:ext cx="908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/>
              <a:t>コンティグ</a:t>
            </a:r>
            <a:r>
              <a:rPr lang="en-US" altLang="ja-JP" sz="1200"/>
              <a:t>1</a:t>
            </a:r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6153150" y="1223963"/>
            <a:ext cx="3317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7483475" y="1241425"/>
            <a:ext cx="3317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7235825" y="898525"/>
            <a:ext cx="958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ペアエンド</a:t>
            </a:r>
            <a:endParaRPr lang="en-US" altLang="ja-JP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1258888" y="3506788"/>
            <a:ext cx="0" cy="354012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3563938" y="3502025"/>
            <a:ext cx="0" cy="39052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 rot="5400000">
            <a:off x="2392363" y="2703512"/>
            <a:ext cx="0" cy="231457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2443163" y="4246563"/>
            <a:ext cx="11779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/>
              <a:t>アセンブル</a:t>
            </a:r>
            <a:endParaRPr lang="en-US" altLang="ja-JP"/>
          </a:p>
          <a:p>
            <a:pPr eaLnBrk="1" hangingPunct="1"/>
            <a:r>
              <a:rPr lang="ja-JP" altLang="en-US"/>
              <a:t>（</a:t>
            </a:r>
            <a:r>
              <a:rPr lang="en-US" altLang="ja-JP"/>
              <a:t>PCAP.rep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2339975" y="5808663"/>
            <a:ext cx="0" cy="4191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5076825" y="839788"/>
            <a:ext cx="3887788" cy="16002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2" name="直線矢印コネクタ 51"/>
          <p:cNvCxnSpPr/>
          <p:nvPr/>
        </p:nvCxnSpPr>
        <p:spPr>
          <a:xfrm flipH="1">
            <a:off x="8018463" y="5181600"/>
            <a:ext cx="0" cy="300038"/>
          </a:xfrm>
          <a:prstGeom prst="straightConnector1">
            <a:avLst/>
          </a:prstGeom>
          <a:ln w="3810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4"/>
          <p:cNvSpPr txBox="1">
            <a:spLocks noChangeArrowheads="1"/>
          </p:cNvSpPr>
          <p:nvPr/>
        </p:nvSpPr>
        <p:spPr bwMode="auto">
          <a:xfrm>
            <a:off x="7394575" y="5500688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itchFamily="34" charset="0"/>
              </a:rPr>
              <a:t>コンティグ</a:t>
            </a:r>
          </a:p>
        </p:txBody>
      </p:sp>
      <p:sp>
        <p:nvSpPr>
          <p:cNvPr id="54" name="テキスト ボックス 8"/>
          <p:cNvSpPr txBox="1">
            <a:spLocks noChangeArrowheads="1"/>
          </p:cNvSpPr>
          <p:nvPr/>
        </p:nvSpPr>
        <p:spPr bwMode="auto">
          <a:xfrm>
            <a:off x="8058150" y="5184775"/>
            <a:ext cx="885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r>
              <a:rPr lang="ja-JP" altLang="en-US" sz="1200">
                <a:latin typeface="Calibri" pitchFamily="34" charset="0"/>
              </a:rPr>
              <a:t>アセンブル</a:t>
            </a:r>
            <a:endParaRPr lang="en-US" altLang="ja-JP" sz="1200">
              <a:latin typeface="Calibri" pitchFamily="34" charset="0"/>
            </a:endParaRPr>
          </a:p>
          <a:p>
            <a:pPr algn="r" eaLnBrk="1" hangingPunct="1"/>
            <a:r>
              <a:rPr lang="ja-JP" altLang="en-US" sz="1200">
                <a:latin typeface="Calibri" pitchFamily="34" charset="0"/>
              </a:rPr>
              <a:t>（</a:t>
            </a:r>
            <a:r>
              <a:rPr lang="en-US" altLang="ja-JP" sz="1200">
                <a:latin typeface="Calibri" pitchFamily="34" charset="0"/>
              </a:rPr>
              <a:t>Velvet</a:t>
            </a:r>
            <a:r>
              <a:rPr lang="ja-JP" altLang="en-US" sz="1200">
                <a:latin typeface="Calibri" pitchFamily="34" charset="0"/>
              </a:rPr>
              <a:t>）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7354888" y="4506913"/>
            <a:ext cx="1662112" cy="12985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127375" y="44450"/>
            <a:ext cx="31353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accent1"/>
                </a:solidFill>
                <a:latin typeface="+mn-lt"/>
                <a:ea typeface="+mn-ea"/>
              </a:rPr>
              <a:t>解析パイプライン</a:t>
            </a:r>
          </a:p>
        </p:txBody>
      </p:sp>
      <p:cxnSp>
        <p:nvCxnSpPr>
          <p:cNvPr id="57" name="直線コネクタ 56"/>
          <p:cNvCxnSpPr/>
          <p:nvPr/>
        </p:nvCxnSpPr>
        <p:spPr>
          <a:xfrm flipV="1">
            <a:off x="5245100" y="2439988"/>
            <a:ext cx="349250" cy="156051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33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画面に合わせる (4:3)</PresentationFormat>
  <Paragraphs>52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Hideki Hirakawa</dc:creator>
  <cp:lastModifiedBy>Hideki Hirakawa</cp:lastModifiedBy>
  <cp:revision>2</cp:revision>
  <dcterms:created xsi:type="dcterms:W3CDTF">2011-07-07T00:54:40Z</dcterms:created>
  <dcterms:modified xsi:type="dcterms:W3CDTF">2011-07-07T05:16:27Z</dcterms:modified>
</cp:coreProperties>
</file>